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8" r:id="rId5"/>
    <p:sldId id="283" r:id="rId6"/>
    <p:sldId id="297" r:id="rId7"/>
    <p:sldId id="292" r:id="rId8"/>
    <p:sldId id="284" r:id="rId9"/>
    <p:sldId id="294" r:id="rId10"/>
    <p:sldId id="293" r:id="rId11"/>
    <p:sldId id="300" r:id="rId12"/>
    <p:sldId id="301" r:id="rId13"/>
    <p:sldId id="285" r:id="rId14"/>
    <p:sldId id="302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12" autoAdjust="0"/>
  </p:normalViewPr>
  <p:slideViewPr>
    <p:cSldViewPr snapToGrid="0">
      <p:cViewPr varScale="1">
        <p:scale>
          <a:sx n="83" d="100"/>
          <a:sy n="83" d="100"/>
        </p:scale>
        <p:origin x="45" y="525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Fund 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3071000</c:v>
                </c:pt>
                <c:pt idx="1">
                  <c:v>3240000</c:v>
                </c:pt>
                <c:pt idx="2">
                  <c:v>3758000</c:v>
                </c:pt>
                <c:pt idx="3">
                  <c:v>3100000</c:v>
                </c:pt>
                <c:pt idx="4">
                  <c:v>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8469-40CA-BC0D-6630B057AA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469-40CA-BC0D-6630B057AA3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8469-40CA-BC0D-6630B057AA3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EFA-4A5E-AB52-FBB4B74C74A7}"/>
                </c:ext>
              </c:extLst>
            </c:dLbl>
            <c:dLbl>
              <c:idx val="1"/>
              <c:layout>
                <c:manualLayout>
                  <c:x val="-5.8853506726726922E-2"/>
                  <c:y val="7.71567609821252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DA-48E7-A321-402E979D2202}"/>
                </c:ext>
              </c:extLst>
            </c:dLbl>
            <c:dLbl>
              <c:idx val="2"/>
              <c:layout>
                <c:manualLayout>
                  <c:x val="-0.2157961913313320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FA-4A5E-AB52-FBB4B74C74A7}"/>
                </c:ext>
              </c:extLst>
            </c:dLbl>
            <c:dLbl>
              <c:idx val="3"/>
              <c:layout>
                <c:manualLayout>
                  <c:x val="5.5286627531167643E-2"/>
                  <c:y val="-6.9388939039072284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85733578558619"/>
                      <c:h val="0.101361122667999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DA-48E7-A321-402E979D2202}"/>
                </c:ext>
              </c:extLst>
            </c:dLbl>
            <c:dLbl>
              <c:idx val="4"/>
              <c:layout>
                <c:manualLayout>
                  <c:x val="0.49936308737828905"/>
                  <c:y val="-8.732470137114533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DA-48E7-A321-402E979D220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8469-40CA-BC0D-6630B057AA37}"/>
                </c:ext>
              </c:extLst>
            </c:dLbl>
            <c:dLbl>
              <c:idx val="6"/>
              <c:layout>
                <c:manualLayout>
                  <c:x val="2.4968154368914384E-2"/>
                  <c:y val="-4.747181752391122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69-40CA-BC0D-6630B057AA37}"/>
                </c:ext>
              </c:extLst>
            </c:dLbl>
            <c:dLbl>
              <c:idx val="7"/>
              <c:layout>
                <c:manualLayout>
                  <c:x val="0.1284076510401314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69-40CA-BC0D-6630B057AA3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Taxes</c:v>
                </c:pt>
                <c:pt idx="1">
                  <c:v>License &amp; Permits</c:v>
                </c:pt>
                <c:pt idx="2">
                  <c:v>Fines</c:v>
                </c:pt>
                <c:pt idx="3">
                  <c:v>Rental Income</c:v>
                </c:pt>
                <c:pt idx="4">
                  <c:v>COPS</c:v>
                </c:pt>
                <c:pt idx="5">
                  <c:v>Charges for Services</c:v>
                </c:pt>
                <c:pt idx="6">
                  <c:v>Other</c:v>
                </c:pt>
                <c:pt idx="7">
                  <c:v>Grant</c:v>
                </c:pt>
              </c:strCache>
            </c:strRef>
          </c:cat>
          <c:val>
            <c:numRef>
              <c:f>Sheet1!$B$2:$B$9</c:f>
              <c:numCache>
                <c:formatCode>[$$-409]#,##0</c:formatCode>
                <c:ptCount val="8"/>
                <c:pt idx="0">
                  <c:v>2400000</c:v>
                </c:pt>
                <c:pt idx="1">
                  <c:v>180000</c:v>
                </c:pt>
                <c:pt idx="2">
                  <c:v>50000</c:v>
                </c:pt>
                <c:pt idx="3">
                  <c:v>20000</c:v>
                </c:pt>
                <c:pt idx="4">
                  <c:v>100000</c:v>
                </c:pt>
                <c:pt idx="5">
                  <c:v>100000</c:v>
                </c:pt>
                <c:pt idx="6">
                  <c:v>28000</c:v>
                </c:pt>
                <c:pt idx="7">
                  <c:v>122000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EFA-4A5E-AB52-FBB4B74C74A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ADA-48E7-A321-402E979D220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BEFA-4A5E-AB52-FBB4B74C74A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Salaries &amp; Benefits</c:v>
                </c:pt>
                <c:pt idx="1">
                  <c:v>Professional Services</c:v>
                </c:pt>
                <c:pt idx="2">
                  <c:v>Operating Expenses</c:v>
                </c:pt>
              </c:strCache>
            </c:strRef>
          </c:cat>
          <c:val>
            <c:numRef>
              <c:f>Sheet1!$B$2:$B$4</c:f>
              <c:numCache>
                <c:formatCode>[$$-409]#,##0</c:formatCode>
                <c:ptCount val="3"/>
                <c:pt idx="0">
                  <c:v>2310000</c:v>
                </c:pt>
                <c:pt idx="1">
                  <c:v>587000</c:v>
                </c:pt>
                <c:pt idx="2">
                  <c:v>725000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03-4E1B-B4FE-F1E0A0D1C6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03-4E1B-B4FE-F1E0A0D1C6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03-4E1B-B4FE-F1E0A0D1C6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303-4E1B-B4FE-F1E0A0D1C6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303-4E1B-B4FE-F1E0A0D1C666}"/>
              </c:ext>
            </c:extLst>
          </c:dPt>
          <c:dLbls>
            <c:dLbl>
              <c:idx val="0"/>
              <c:layout>
                <c:manualLayout>
                  <c:x val="0.14007006511202588"/>
                  <c:y val="4.14026221039704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03-4E1B-B4FE-F1E0A0D1C6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303-4E1B-B4FE-F1E0A0D1C6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303-4E1B-B4FE-F1E0A0D1C6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303-4E1B-B4FE-F1E0A0D1C6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C303-4E1B-B4FE-F1E0A0D1C66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General Admin</c:v>
                </c:pt>
                <c:pt idx="1">
                  <c:v>Public Safety</c:v>
                </c:pt>
                <c:pt idx="2">
                  <c:v>Public Works</c:v>
                </c:pt>
                <c:pt idx="3">
                  <c:v>Community Development</c:v>
                </c:pt>
                <c:pt idx="4">
                  <c:v>Parks and Rec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520000</c:v>
                </c:pt>
                <c:pt idx="1">
                  <c:v>2560000</c:v>
                </c:pt>
                <c:pt idx="2">
                  <c:v>56400</c:v>
                </c:pt>
                <c:pt idx="3">
                  <c:v>300000</c:v>
                </c:pt>
                <c:pt idx="4">
                  <c:v>180000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03-4E1B-B4FE-F1E0A0D1C66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6-18T17:07:24.448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7/16/2020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31D521ED-B7E3-4680-95C5-FEB78A80E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8"/>
          <a:stretch/>
        </p:blipFill>
        <p:spPr bwMode="auto">
          <a:xfrm>
            <a:off x="20" y="10"/>
            <a:ext cx="9780568" cy="680401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800" y="2811053"/>
            <a:ext cx="3505200" cy="1261295"/>
          </a:xfrm>
        </p:spPr>
        <p:txBody>
          <a:bodyPr anchor="t">
            <a:normAutofit/>
          </a:bodyPr>
          <a:lstStyle/>
          <a:p>
            <a:r>
              <a:rPr lang="en-US" sz="2900"/>
              <a:t>City of Parlier Budget</a:t>
            </a:r>
            <a:br>
              <a:rPr lang="en-US" sz="2900"/>
            </a:br>
            <a:r>
              <a:rPr lang="en-US" sz="2900"/>
              <a:t>FY 2020-21</a:t>
            </a:r>
          </a:p>
        </p:txBody>
      </p:sp>
      <p:sp>
        <p:nvSpPr>
          <p:cNvPr id="75" name="Subtitle 3">
            <a:extLst>
              <a:ext uri="{FF2B5EF4-FFF2-40B4-BE49-F238E27FC236}">
                <a16:creationId xmlns:a16="http://schemas.microsoft.com/office/drawing/2014/main" id="{51255104-7742-4CE1-AAF7-3B49B9238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6798" y="4072348"/>
            <a:ext cx="3505201" cy="597623"/>
          </a:xfrm>
        </p:spPr>
        <p:txBody>
          <a:bodyPr/>
          <a:lstStyle/>
          <a:p>
            <a:r>
              <a:rPr lang="en-US" dirty="0"/>
              <a:t>General Fund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10284923" y="5982320"/>
            <a:ext cx="1402741" cy="26614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>
              <a:lnSpc>
                <a:spcPts val="1000"/>
              </a:lnSpc>
            </a:pPr>
            <a:endParaRPr lang="en-US" b="0" i="0" spc="14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ling out forms on a table">
            <a:extLst>
              <a:ext uri="{FF2B5EF4-FFF2-40B4-BE49-F238E27FC236}">
                <a16:creationId xmlns:a16="http://schemas.microsoft.com/office/drawing/2014/main" id="{4DE15A78-E4FB-4CC6-9393-DAF206AB4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8" r="-2" b="-2"/>
          <a:stretch/>
        </p:blipFill>
        <p:spPr>
          <a:xfrm>
            <a:off x="2411412" y="10"/>
            <a:ext cx="9780588" cy="6371341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366E7D83-0C66-4930-BBCB-E034710A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5958000" cy="1958400"/>
          </a:xfrm>
        </p:spPr>
        <p:txBody>
          <a:bodyPr/>
          <a:lstStyle/>
          <a:p>
            <a:r>
              <a:rPr lang="en-US" dirty="0"/>
              <a:t>General Fund Deficit Recap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5956300" cy="1100565"/>
          </a:xfrm>
        </p:spPr>
        <p:txBody>
          <a:bodyPr>
            <a:normAutofit/>
          </a:bodyPr>
          <a:lstStyle/>
          <a:p>
            <a:r>
              <a:rPr lang="en-US" dirty="0"/>
              <a:t>Summary of General Fund Deficit</a:t>
            </a:r>
          </a:p>
          <a:p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DFBD606-C0A7-429E-86F2-22888360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439820"/>
            <a:ext cx="5664000" cy="2950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alculator and notepad">
            <a:extLst>
              <a:ext uri="{FF2B5EF4-FFF2-40B4-BE49-F238E27FC236}">
                <a16:creationId xmlns:a16="http://schemas.microsoft.com/office/drawing/2014/main" id="{496DE48D-3DF8-4823-946A-A6EB0C4613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8065" r="1806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6475D6-7FF1-488A-B339-0D4E5452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Deficit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88F13-EC4C-47AF-A6DD-BCD5E7C63BF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-$3,016,400 </a:t>
            </a:r>
            <a:r>
              <a:rPr lang="en-US" dirty="0">
                <a:solidFill>
                  <a:srgbClr val="FF0000"/>
                </a:solidFill>
              </a:rPr>
              <a:t>PROJECTED AT MINIMUM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4AC0A61-EF9D-416A-B5C6-C6E956F102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3554205"/>
              </p:ext>
            </p:extLst>
          </p:nvPr>
        </p:nvGraphicFramePr>
        <p:xfrm>
          <a:off x="6288088" y="3763963"/>
          <a:ext cx="5472112" cy="202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056">
                  <a:extLst>
                    <a:ext uri="{9D8B030D-6E8A-4147-A177-3AD203B41FA5}">
                      <a16:colId xmlns:a16="http://schemas.microsoft.com/office/drawing/2014/main" val="3859107633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687355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July 1, 2020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91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FY20-21 Projected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8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FY20-22 Projected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-3,616,000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36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June 30, 2021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-3,016,400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015280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88AA6-FEAA-428E-9214-0A3463E5AF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CDDC0-C703-4084-8809-5ECAA7B8FD6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152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Graph on document with pen">
            <a:extLst>
              <a:ext uri="{FF2B5EF4-FFF2-40B4-BE49-F238E27FC236}">
                <a16:creationId xmlns:a16="http://schemas.microsoft.com/office/drawing/2014/main" id="{D2D0922D-C41F-4331-94F8-682E9CD83C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8111" r="18111"/>
          <a:stretch>
            <a:fillRect/>
          </a:stretch>
        </p:blipFill>
        <p:spPr>
          <a:xfrm>
            <a:off x="0" y="0"/>
            <a:ext cx="6096000" cy="63706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060" y="372725"/>
            <a:ext cx="6641900" cy="1124345"/>
          </a:xfrm>
        </p:spPr>
        <p:txBody>
          <a:bodyPr anchor="ctr">
            <a:normAutofit/>
          </a:bodyPr>
          <a:lstStyle/>
          <a:p>
            <a:r>
              <a:rPr lang="en-US" sz="5100"/>
              <a:t>Future Goals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84F95B-3495-40CD-A662-328DAF131B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334" y="1549567"/>
            <a:ext cx="6641626" cy="590155"/>
          </a:xfrm>
        </p:spPr>
        <p:txBody>
          <a:bodyPr/>
          <a:lstStyle/>
          <a:p>
            <a:r>
              <a:rPr lang="en-US" dirty="0"/>
              <a:t>Short-term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527300"/>
            <a:ext cx="5471960" cy="3664699"/>
          </a:xfrm>
        </p:spPr>
        <p:txBody>
          <a:bodyPr>
            <a:normAutofit/>
          </a:bodyPr>
          <a:lstStyle/>
          <a:p>
            <a:r>
              <a:rPr lang="en-US" sz="2000" dirty="0"/>
              <a:t>Start putting money aside to build a reserve for emergencies and capital improvements </a:t>
            </a:r>
          </a:p>
          <a:p>
            <a:r>
              <a:rPr lang="en-US" sz="2000" dirty="0"/>
              <a:t>Get out of a deficit fund balance</a:t>
            </a:r>
          </a:p>
          <a:p>
            <a:r>
              <a:rPr lang="en-US" sz="2000" dirty="0"/>
              <a:t>Get timely financial reports to monitor current financial activities</a:t>
            </a:r>
          </a:p>
          <a:p>
            <a:r>
              <a:rPr lang="en-US" sz="2000" dirty="0"/>
              <a:t>Find other general fund revenue sources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747B7AB8-70A9-42B7-BB63-402E55B68E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Lan Kimoto 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+5592819342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lankimoto@yahoo.com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Bryant L. Jolley, CPA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/>
              <a:t>COVID-19</a:t>
            </a:r>
          </a:p>
          <a:p>
            <a:pPr lvl="1"/>
            <a:r>
              <a:rPr lang="en-US" sz="2200" dirty="0"/>
              <a:t>In-shelter order caused drop in sales tax, rent, charges for services, and gas tax, expect 25-50% drop</a:t>
            </a:r>
          </a:p>
          <a:p>
            <a:r>
              <a:rPr lang="en-US" sz="2200" dirty="0"/>
              <a:t>General Fund is already predicted to started off with a fund balance</a:t>
            </a:r>
            <a:r>
              <a:rPr lang="en-US" sz="2200" dirty="0">
                <a:solidFill>
                  <a:srgbClr val="FF0000"/>
                </a:solidFill>
              </a:rPr>
              <a:t> $2,500,000</a:t>
            </a:r>
            <a:r>
              <a:rPr lang="en-US" sz="2200" dirty="0"/>
              <a:t> deficit </a:t>
            </a:r>
          </a:p>
          <a:p>
            <a:r>
              <a:rPr lang="en-US" sz="2200" dirty="0"/>
              <a:t>Fiscal year ending June 30, 2020 will probably closed with a </a:t>
            </a:r>
            <a:r>
              <a:rPr lang="en-US" sz="2200" dirty="0">
                <a:solidFill>
                  <a:srgbClr val="FF0000"/>
                </a:solidFill>
              </a:rPr>
              <a:t>$1,500,000+ </a:t>
            </a:r>
            <a:r>
              <a:rPr lang="en-US" sz="2200" dirty="0"/>
              <a:t>deficit</a:t>
            </a:r>
          </a:p>
          <a:p>
            <a:pPr lvl="1"/>
            <a:r>
              <a:rPr lang="en-US" sz="2200" dirty="0"/>
              <a:t>Heritage Park contributed to the </a:t>
            </a:r>
            <a:r>
              <a:rPr lang="en-US" sz="2200" dirty="0">
                <a:solidFill>
                  <a:srgbClr val="FF0000"/>
                </a:solidFill>
              </a:rPr>
              <a:t>$</a:t>
            </a:r>
            <a:r>
              <a:rPr lang="en-US" sz="2000" dirty="0">
                <a:solidFill>
                  <a:srgbClr val="FF0000"/>
                </a:solidFill>
              </a:rPr>
              <a:t>1,000,000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in deficit</a:t>
            </a:r>
          </a:p>
          <a:p>
            <a:r>
              <a:rPr lang="en-US" sz="2200" dirty="0"/>
              <a:t>Cuts is recommended and the biggest savings would be in personnel costs</a:t>
            </a:r>
          </a:p>
          <a:p>
            <a:r>
              <a:rPr lang="en-US" sz="2200" dirty="0"/>
              <a:t>General Fund has </a:t>
            </a:r>
            <a:r>
              <a:rPr lang="en-US" sz="2200" b="1" dirty="0"/>
              <a:t>ZERO </a:t>
            </a:r>
            <a:r>
              <a:rPr lang="en-US" sz="2200" dirty="0"/>
              <a:t>cash, funding their costs with pooled money from other funds </a:t>
            </a:r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3100" y="-44451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800" y="3802899"/>
            <a:ext cx="5080200" cy="867072"/>
          </a:xfrm>
        </p:spPr>
        <p:txBody>
          <a:bodyPr/>
          <a:lstStyle/>
          <a:p>
            <a:r>
              <a:rPr lang="en-US" dirty="0"/>
              <a:t>Budget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11800" y="4669971"/>
            <a:ext cx="5073750" cy="1159329"/>
          </a:xfrm>
        </p:spPr>
        <p:txBody>
          <a:bodyPr/>
          <a:lstStyle/>
          <a:p>
            <a:r>
              <a:rPr lang="en-US" dirty="0"/>
              <a:t>Things to Know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47100" y="6359700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US" dirty="0"/>
              <a:t>General Fund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Unrestricted funds that can be used for any purposes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Public safety</a:t>
            </a:r>
          </a:p>
          <a:p>
            <a:r>
              <a:rPr lang="en-US" dirty="0"/>
              <a:t>Park maintenance</a:t>
            </a:r>
          </a:p>
          <a:p>
            <a:r>
              <a:rPr lang="en-US" dirty="0"/>
              <a:t>Administration</a:t>
            </a:r>
          </a:p>
          <a:p>
            <a:r>
              <a:rPr lang="en-US" dirty="0"/>
              <a:t>Community development</a:t>
            </a:r>
          </a:p>
          <a:p>
            <a:r>
              <a:rPr lang="en-US" dirty="0"/>
              <a:t>Fire</a:t>
            </a:r>
          </a:p>
          <a:p>
            <a:r>
              <a:rPr lang="en-US" dirty="0"/>
              <a:t>Animal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19445" y="0"/>
            <a:ext cx="9764522" cy="6371351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5958000" cy="1958400"/>
          </a:xfrm>
        </p:spPr>
        <p:txBody>
          <a:bodyPr anchor="ctr">
            <a:normAutofit/>
          </a:bodyPr>
          <a:lstStyle/>
          <a:p>
            <a:r>
              <a:rPr lang="en-US" sz="5600"/>
              <a:t>General Fund Revenue Sources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5956300" cy="1100565"/>
          </a:xfrm>
        </p:spPr>
        <p:txBody>
          <a:bodyPr>
            <a:normAutofit/>
          </a:bodyPr>
          <a:lstStyle/>
          <a:p>
            <a:r>
              <a:rPr lang="en-US" dirty="0"/>
              <a:t>Projected Revenue Sources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ACCBEB5-EF17-4170-A4A1-012849BE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439820"/>
            <a:ext cx="5664000" cy="295062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000" dirty="0"/>
              <a:t>City averages $3 million in revenues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1800" y="1562018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2003035"/>
            <a:ext cx="5472000" cy="360000"/>
          </a:xfrm>
        </p:spPr>
        <p:txBody>
          <a:bodyPr/>
          <a:lstStyle/>
          <a:p>
            <a:r>
              <a:rPr lang="en-US" dirty="0"/>
              <a:t>Impact to General Fund Revenue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689228"/>
            <a:ext cx="4368600" cy="2500958"/>
          </a:xfrm>
        </p:spPr>
        <p:txBody>
          <a:bodyPr/>
          <a:lstStyle/>
          <a:p>
            <a:r>
              <a:rPr lang="en-US" sz="2000" dirty="0"/>
              <a:t>Expect a 25%-50% drop in sales tax, rental income, permits, and recreational activities due to COVID-19</a:t>
            </a:r>
          </a:p>
          <a:p>
            <a:r>
              <a:rPr lang="en-US" sz="2000" dirty="0"/>
              <a:t>Did not budget for marijuana sales tax, what the City gets from that should be used towards getting the $2,500,000 deficit down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52175" y="64174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2175" y="954570"/>
            <a:ext cx="5472000" cy="358775"/>
          </a:xfrm>
        </p:spPr>
        <p:txBody>
          <a:bodyPr/>
          <a:lstStyle/>
          <a:p>
            <a:r>
              <a:rPr lang="en-US" dirty="0"/>
              <a:t>2020-21 General Fund Revenue Budget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B24B7726-09C1-480A-B4E5-5AC6A194B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69609"/>
              </p:ext>
            </p:extLst>
          </p:nvPr>
        </p:nvGraphicFramePr>
        <p:xfrm>
          <a:off x="5152175" y="1600200"/>
          <a:ext cx="674873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366">
                  <a:extLst>
                    <a:ext uri="{9D8B030D-6E8A-4147-A177-3AD203B41FA5}">
                      <a16:colId xmlns:a16="http://schemas.microsoft.com/office/drawing/2014/main" val="3495413784"/>
                    </a:ext>
                  </a:extLst>
                </a:gridCol>
                <a:gridCol w="3374366">
                  <a:extLst>
                    <a:ext uri="{9D8B030D-6E8A-4147-A177-3AD203B41FA5}">
                      <a16:colId xmlns:a16="http://schemas.microsoft.com/office/drawing/2014/main" val="3486359910"/>
                    </a:ext>
                  </a:extLst>
                </a:gridCol>
              </a:tblGrid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Revenue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703851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Property and Sales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2,400,000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53588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Permits and Business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84573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Fines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83628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Rental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270112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COPS from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276334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Charges for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998431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Other Miscellaneous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37336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Grant, Police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/>
                        <a:t>122,000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90404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b="1" dirty="0"/>
                        <a:t>TOTAL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9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Revenues Summary</a:t>
            </a:r>
          </a:p>
        </p:txBody>
      </p:sp>
      <p:graphicFrame>
        <p:nvGraphicFramePr>
          <p:cNvPr id="4" name="Chart 3" title="Gross Revenue Placeholder Chart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993827"/>
              </p:ext>
            </p:extLst>
          </p:nvPr>
        </p:nvGraphicFramePr>
        <p:xfrm>
          <a:off x="431800" y="1511999"/>
          <a:ext cx="4784953" cy="461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 title="Gross Revenue Placeholder Chart">
            <a:extLst>
              <a:ext uri="{FF2B5EF4-FFF2-40B4-BE49-F238E27FC236}">
                <a16:creationId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479742"/>
              </p:ext>
            </p:extLst>
          </p:nvPr>
        </p:nvGraphicFramePr>
        <p:xfrm>
          <a:off x="5216753" y="1080000"/>
          <a:ext cx="6249533" cy="572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Police car red lights in night time">
            <a:extLst>
              <a:ext uri="{FF2B5EF4-FFF2-40B4-BE49-F238E27FC236}">
                <a16:creationId xmlns:a16="http://schemas.microsoft.com/office/drawing/2014/main" id="{4FE36D5C-32DE-43D2-8D0E-78DE97E5A3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604" r="-2" b="4603"/>
          <a:stretch/>
        </p:blipFill>
        <p:spPr>
          <a:xfrm>
            <a:off x="2411413" y="0"/>
            <a:ext cx="9780587" cy="6370638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5958000" cy="1958400"/>
          </a:xfrm>
        </p:spPr>
        <p:txBody>
          <a:bodyPr anchor="ctr">
            <a:normAutofit/>
          </a:bodyPr>
          <a:lstStyle/>
          <a:p>
            <a:r>
              <a:rPr lang="en-US" sz="5600"/>
              <a:t>General Fund Expense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5956300" cy="11005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26EC4B8-6272-4F0F-97C1-FA1F0A0C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439820"/>
            <a:ext cx="5664000" cy="2950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D52A-F4C2-4DF3-B181-970CC39F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Expenses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804B6-0A1F-4DF6-8C4C-2AE8BEE923C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AA460-E219-473C-9553-6C46DF2A2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000" y="1174688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2955-9212-4CB9-9FA3-2088F15BE03A}"/>
              </a:ext>
            </a:extLst>
          </p:cNvPr>
          <p:cNvSpPr txBox="1">
            <a:spLocks/>
          </p:cNvSpPr>
          <p:nvPr/>
        </p:nvSpPr>
        <p:spPr>
          <a:xfrm>
            <a:off x="338010" y="1565490"/>
            <a:ext cx="5472000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General Fund Expense Notes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786D285-3DD0-40CF-BADA-45C4447073CE}"/>
              </a:ext>
            </a:extLst>
          </p:cNvPr>
          <p:cNvSpPr txBox="1">
            <a:spLocks/>
          </p:cNvSpPr>
          <p:nvPr/>
        </p:nvSpPr>
        <p:spPr>
          <a:xfrm>
            <a:off x="338010" y="1991002"/>
            <a:ext cx="4397276" cy="3921746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Excluding the $1 million Heritage Grant General Fund shortfall, General Fund is operating at $500,000 loss</a:t>
            </a:r>
          </a:p>
          <a:p>
            <a:r>
              <a:rPr lang="en-US" dirty="0"/>
              <a:t>Furloughs, for every 8 hours furlough, City can save $60,000 (Police)</a:t>
            </a:r>
          </a:p>
          <a:p>
            <a:pPr lvl="1"/>
            <a:r>
              <a:rPr lang="en-US" dirty="0"/>
              <a:t>$97,000 Citywide excluding daycare</a:t>
            </a:r>
          </a:p>
          <a:p>
            <a:r>
              <a:rPr lang="en-US" dirty="0"/>
              <a:t>Consider cutting special events not grant funded</a:t>
            </a:r>
          </a:p>
          <a:p>
            <a:r>
              <a:rPr lang="en-US" dirty="0"/>
              <a:t>Limit travel and conferences</a:t>
            </a:r>
          </a:p>
          <a:p>
            <a:r>
              <a:rPr lang="en-US" dirty="0"/>
              <a:t>Contract limits and amendments</a:t>
            </a:r>
          </a:p>
          <a:p>
            <a:r>
              <a:rPr lang="en-US" dirty="0"/>
              <a:t>Deferred Park maintenance</a:t>
            </a:r>
          </a:p>
          <a:p>
            <a:r>
              <a:rPr lang="en-US" dirty="0"/>
              <a:t>No over-time</a:t>
            </a:r>
          </a:p>
          <a:p>
            <a:r>
              <a:rPr lang="en-US" dirty="0"/>
              <a:t>Consider reducing FT to PT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474A27-9A54-4893-82C6-191C60573B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145692A-5A24-4BE7-943E-1946C48937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03912" y="63849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29285B-C941-4AAF-9663-865156990CF6}"/>
              </a:ext>
            </a:extLst>
          </p:cNvPr>
          <p:cNvSpPr txBox="1">
            <a:spLocks/>
          </p:cNvSpPr>
          <p:nvPr/>
        </p:nvSpPr>
        <p:spPr>
          <a:xfrm>
            <a:off x="5103912" y="999446"/>
            <a:ext cx="5472000" cy="35877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2020-21 General Fund Expense Budget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C2DE0A89-9041-4664-AE04-10CC6E9A7958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055E60C-EBEE-42C5-A653-96615F3DC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18122"/>
              </p:ext>
            </p:extLst>
          </p:nvPr>
        </p:nvGraphicFramePr>
        <p:xfrm>
          <a:off x="5130984" y="1565490"/>
          <a:ext cx="674873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366">
                  <a:extLst>
                    <a:ext uri="{9D8B030D-6E8A-4147-A177-3AD203B41FA5}">
                      <a16:colId xmlns:a16="http://schemas.microsoft.com/office/drawing/2014/main" val="3495413784"/>
                    </a:ext>
                  </a:extLst>
                </a:gridCol>
                <a:gridCol w="3374366">
                  <a:extLst>
                    <a:ext uri="{9D8B030D-6E8A-4147-A177-3AD203B41FA5}">
                      <a16:colId xmlns:a16="http://schemas.microsoft.com/office/drawing/2014/main" val="3486359910"/>
                    </a:ext>
                  </a:extLst>
                </a:gridCol>
              </a:tblGrid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Expense By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Budgeted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703851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General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53588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Public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2,560,000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84573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Public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56,400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83628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Community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270112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Parks and 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276334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dirty="0"/>
                        <a:t>Capital outlay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998431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37336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90404"/>
                  </a:ext>
                </a:extLst>
              </a:tr>
              <a:tr h="325660">
                <a:tc>
                  <a:txBody>
                    <a:bodyPr/>
                    <a:lstStyle/>
                    <a:p>
                      <a:r>
                        <a:rPr lang="en-US" b="1" dirty="0"/>
                        <a:t>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3,616,400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9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58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243314"/>
            <a:ext cx="11328000" cy="432000"/>
          </a:xfrm>
        </p:spPr>
        <p:txBody>
          <a:bodyPr/>
          <a:lstStyle/>
          <a:p>
            <a:r>
              <a:rPr lang="en-US" dirty="0"/>
              <a:t>General Fund Expense Summary</a:t>
            </a:r>
          </a:p>
        </p:txBody>
      </p:sp>
      <p:graphicFrame>
        <p:nvGraphicFramePr>
          <p:cNvPr id="7" name="Chart 6" title="Gross Revenue Placeholder Chart">
            <a:extLst>
              <a:ext uri="{FF2B5EF4-FFF2-40B4-BE49-F238E27FC236}">
                <a16:creationId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456329"/>
              </p:ext>
            </p:extLst>
          </p:nvPr>
        </p:nvGraphicFramePr>
        <p:xfrm>
          <a:off x="5634490" y="864000"/>
          <a:ext cx="5448300" cy="503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hart 5" title="Gross Revenue Placeholder Chart">
            <a:extLst>
              <a:ext uri="{FF2B5EF4-FFF2-40B4-BE49-F238E27FC236}">
                <a16:creationId xmlns:a16="http://schemas.microsoft.com/office/drawing/2014/main" id="{2A2875DD-78E3-498F-9B86-AC0029C3B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680363"/>
              </p:ext>
            </p:extLst>
          </p:nvPr>
        </p:nvGraphicFramePr>
        <p:xfrm>
          <a:off x="179614" y="864000"/>
          <a:ext cx="5454876" cy="503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67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90D0D0-7C1D-47FF-A2F0-9937AA567A3D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Candara</vt:lpstr>
      <vt:lpstr>Corbel</vt:lpstr>
      <vt:lpstr>Times New Roman</vt:lpstr>
      <vt:lpstr>Office Theme</vt:lpstr>
      <vt:lpstr>City of Parlier Budget FY 2020-21</vt:lpstr>
      <vt:lpstr>Budget Impacts</vt:lpstr>
      <vt:lpstr>General Fund</vt:lpstr>
      <vt:lpstr>General Fund Revenue Sources</vt:lpstr>
      <vt:lpstr>PowerPoint Presentation</vt:lpstr>
      <vt:lpstr>General Fund Revenues Summary</vt:lpstr>
      <vt:lpstr>General Fund Expense</vt:lpstr>
      <vt:lpstr>General Fund Expenses</vt:lpstr>
      <vt:lpstr>General Fund Expense Summary</vt:lpstr>
      <vt:lpstr>General Fund Deficit Recap</vt:lpstr>
      <vt:lpstr>General Fund Deficit</vt:lpstr>
      <vt:lpstr>Future Goals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2020-07-09T21:39:46Z</dcterms:created>
  <dcterms:modified xsi:type="dcterms:W3CDTF">2020-07-16T23:13:53Z</dcterms:modified>
</cp:coreProperties>
</file>